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lk1073.com/2019/08/12/no-room-for-traffick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fine-tuning-xgboost-in-python-like-a-boss-b4543ed8b1e"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ualetech.com/zuotel-hotel-booking-and-management-syste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nkx.org/post/seattle-confronts-child-prostitution-problem-after-fbi-sweep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oicehotels.com/comfort-inn" TargetMode="External"/><Relationship Id="rId3" Type="http://schemas.openxmlformats.org/officeDocument/2006/relationships/hyperlink" Target="https://www.bestwestern.com/en_US.html" TargetMode="External"/><Relationship Id="rId4" Type="http://schemas.openxmlformats.org/officeDocument/2006/relationships/hyperlink" Target="https://www.hilton.com/en/hilto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luon-cv.mxnet.io/build/examples_datasets/imagenet.html" TargetMode="External"/><Relationship Id="rId3" Type="http://schemas.openxmlformats.org/officeDocument/2006/relationships/hyperlink" Target="https://chrisalbon.com/machine_learning/model_evaluation/f1_scor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https://talk1073.com/2019/08/12/no-room-for-trafficking/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project is Hotels Against Trafficking and this is my very first step to battling sex trafficking.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7718b97b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7718b97b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7718b97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7718b97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76c3e76f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76c3e76f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Fine-tuning XGBoost in Python like a boss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I’m not </a:t>
            </a:r>
            <a:r>
              <a:rPr lang="en"/>
              <a:t>entirely</a:t>
            </a:r>
            <a:r>
              <a:rPr lang="en"/>
              <a:t> happy with the results, I want to further fine-tune both the best model and the other DCNN models to see if I can get better results.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7856c8b0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7856c8b0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a:t>
            </a:r>
            <a:r>
              <a:rPr lang="en" u="sng">
                <a:solidFill>
                  <a:schemeClr val="hlink"/>
                </a:solidFill>
                <a:hlinkClick r:id="rId2"/>
              </a:rPr>
              <a:t>https://zualetech.com/zuotel-hotel-booking-and-management-system/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 mentioned, this project is just the very </a:t>
            </a:r>
            <a:r>
              <a:rPr lang="en"/>
              <a:t>first step to combating sex trafficking. I want to be able to automatically classify different hotels and not different hotel chains. Once I have a decent working model, I want to present to it to people and maybe get my model used by organizations and/or agencies.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76c3e76f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76c3e76f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7718b97b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7718b97b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76c3e76f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76c3e76f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7856c8b0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7856c8b0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76c3e76f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76c3e76f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know that:</a:t>
            </a:r>
            <a:endParaRPr/>
          </a:p>
          <a:p>
            <a:pPr indent="0" lvl="0" marL="0" rtl="0" algn="l">
              <a:spcBef>
                <a:spcPts val="0"/>
              </a:spcBef>
              <a:spcAft>
                <a:spcPts val="0"/>
              </a:spcAft>
              <a:buNone/>
            </a:pPr>
            <a:r>
              <a:rPr lang="en"/>
              <a:t>- Approximately 75-80% of human trafficking and slavery is for sex</a:t>
            </a:r>
            <a:endParaRPr/>
          </a:p>
          <a:p>
            <a:pPr indent="0" lvl="0" marL="0" rtl="0" algn="l">
              <a:spcBef>
                <a:spcPts val="0"/>
              </a:spcBef>
              <a:spcAft>
                <a:spcPts val="0"/>
              </a:spcAft>
              <a:buNone/>
            </a:pPr>
            <a:r>
              <a:rPr lang="en"/>
              <a:t>- 30,000 people die each year while being trafficked for sex from neglect, abuse, disease, or torture</a:t>
            </a:r>
            <a:endParaRPr/>
          </a:p>
          <a:p>
            <a:pPr indent="0" lvl="0" marL="0" rtl="0" algn="l">
              <a:spcBef>
                <a:spcPts val="0"/>
              </a:spcBef>
              <a:spcAft>
                <a:spcPts val="0"/>
              </a:spcAft>
              <a:buNone/>
            </a:pPr>
            <a:r>
              <a:rPr lang="en"/>
              <a:t>- Nearly 20,000 victims are sold and trafficked each year. This number includes the victims who are as young as 5 and 6 years of age</a:t>
            </a:r>
            <a:endParaRPr/>
          </a:p>
          <a:p>
            <a:pPr indent="0" lvl="0" marL="0" rtl="0" algn="l">
              <a:spcBef>
                <a:spcPts val="0"/>
              </a:spcBef>
              <a:spcAft>
                <a:spcPts val="0"/>
              </a:spcAft>
              <a:buNone/>
            </a:pPr>
            <a:r>
              <a:rPr lang="en"/>
              <a:t>- There have been approximately 100,000 to 150,000 sex slaves since 2001</a:t>
            </a:r>
            <a:endParaRPr/>
          </a:p>
          <a:p>
            <a:pPr indent="0" lvl="0" marL="0" rtl="0" algn="l">
              <a:spcBef>
                <a:spcPts val="0"/>
              </a:spcBef>
              <a:spcAft>
                <a:spcPts val="0"/>
              </a:spcAft>
              <a:buNone/>
            </a:pPr>
            <a:r>
              <a:rPr lang="en"/>
              <a:t>And all of these are just in the US alone. These statistics are from late 2016.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Things are probably much worse now, almost 3 years later. The good thing is that quite a few good people and organizations have already put in their effort to help eradicate these activities. I also want to be a part of it. And the best thing I can do is contributing what I do best: applying my skills and knowledge in the data science field.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76c3e76f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76c3e76f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Image Source: </a:t>
            </a:r>
            <a:r>
              <a:rPr lang="en" u="sng">
                <a:solidFill>
                  <a:schemeClr val="hlink"/>
                </a:solidFill>
                <a:hlinkClick r:id="rId2"/>
              </a:rPr>
              <a:t>https://www.knkx.org/post/seattle-confronts-child-prostitution-problem-after-fbi-sweeps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Commercial sex within hotels and motels are most frequently advertised through online platforms. Websites such as Backpage.com, Eros.com, and others are used as a platform for advertising the women, men, and youth engaged in commercial sex as well as a communication tool for setting up dates, times, and locations.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Traffickers (or at least some of them) force their victims to pose in hotel rooms so they can take pictures and advertise them on the dark web. Because of that, I want to build something that can automatically classify different hotels. This, though, can be a very challenging problem; therefore, my first step is to automatically classify different hotel chains using Deep Learning.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76c3e76f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76c3e76f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Sources:</a:t>
            </a:r>
            <a:endParaRPr/>
          </a:p>
          <a:p>
            <a:pPr indent="0" lvl="0" marL="0" rtl="0" algn="l">
              <a:spcBef>
                <a:spcPts val="0"/>
              </a:spcBef>
              <a:spcAft>
                <a:spcPts val="0"/>
              </a:spcAft>
              <a:buNone/>
            </a:pPr>
            <a:r>
              <a:rPr lang="en"/>
              <a:t>[1] </a:t>
            </a:r>
            <a:r>
              <a:rPr lang="en" u="sng">
                <a:solidFill>
                  <a:schemeClr val="hlink"/>
                </a:solidFill>
                <a:hlinkClick r:id="rId2"/>
              </a:rPr>
              <a:t>https://www.choicehotels.com/comfort-inn</a:t>
            </a:r>
            <a:endParaRPr/>
          </a:p>
          <a:p>
            <a:pPr indent="0" lvl="0" marL="0" rtl="0" algn="l">
              <a:spcBef>
                <a:spcPts val="0"/>
              </a:spcBef>
              <a:spcAft>
                <a:spcPts val="0"/>
              </a:spcAft>
              <a:buNone/>
            </a:pPr>
            <a:r>
              <a:rPr lang="en"/>
              <a:t>[2] </a:t>
            </a:r>
            <a:r>
              <a:rPr lang="en" u="sng">
                <a:solidFill>
                  <a:schemeClr val="hlink"/>
                </a:solidFill>
                <a:hlinkClick r:id="rId3"/>
              </a:rPr>
              <a:t>https://www.bestwestern.com/en_US.html</a:t>
            </a:r>
            <a:endParaRPr/>
          </a:p>
          <a:p>
            <a:pPr indent="0" lvl="0" marL="0" rtl="0" algn="l">
              <a:spcBef>
                <a:spcPts val="0"/>
              </a:spcBef>
              <a:spcAft>
                <a:spcPts val="0"/>
              </a:spcAft>
              <a:buNone/>
            </a:pPr>
            <a:r>
              <a:rPr lang="en"/>
              <a:t>[3] </a:t>
            </a:r>
            <a:r>
              <a:rPr lang="en" u="sng">
                <a:solidFill>
                  <a:schemeClr val="hlink"/>
                </a:solidFill>
                <a:hlinkClick r:id="rId4"/>
              </a:rPr>
              <a:t>https://www.hilton.com/en/hilton/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project, I only focus on 3 different hotel chains belonging to 3 </a:t>
            </a:r>
            <a:r>
              <a:rPr lang="en"/>
              <a:t>different tiers:</a:t>
            </a:r>
            <a:endParaRPr/>
          </a:p>
          <a:p>
            <a:pPr indent="-298450" lvl="0" marL="457200" rtl="0" algn="l">
              <a:spcBef>
                <a:spcPts val="0"/>
              </a:spcBef>
              <a:spcAft>
                <a:spcPts val="0"/>
              </a:spcAft>
              <a:buSzPts val="1100"/>
              <a:buChar char="-"/>
            </a:pPr>
            <a:r>
              <a:rPr lang="en"/>
              <a:t>Two-star hotel chain, Comfort Inn</a:t>
            </a:r>
            <a:endParaRPr/>
          </a:p>
          <a:p>
            <a:pPr indent="-298450" lvl="0" marL="457200" rtl="0" algn="l">
              <a:spcBef>
                <a:spcPts val="0"/>
              </a:spcBef>
              <a:spcAft>
                <a:spcPts val="0"/>
              </a:spcAft>
              <a:buSzPts val="1100"/>
              <a:buChar char="-"/>
            </a:pPr>
            <a:r>
              <a:rPr lang="en"/>
              <a:t>Three-star hotel chain, Best Western</a:t>
            </a:r>
            <a:endParaRPr/>
          </a:p>
          <a:p>
            <a:pPr indent="-298450" lvl="0" marL="457200" rtl="0" algn="l">
              <a:spcBef>
                <a:spcPts val="0"/>
              </a:spcBef>
              <a:spcAft>
                <a:spcPts val="0"/>
              </a:spcAft>
              <a:buSzPts val="1100"/>
              <a:buChar char="-"/>
            </a:pPr>
            <a:r>
              <a:rPr lang="en"/>
              <a:t>Four-star hotel chain, Hilton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a:t>
            </a:r>
            <a:r>
              <a:rPr lang="en"/>
              <a:t>mages are scraped from:</a:t>
            </a:r>
            <a:endParaRPr/>
          </a:p>
          <a:p>
            <a:pPr indent="-298450" lvl="0" marL="457200" rtl="0" algn="l">
              <a:spcBef>
                <a:spcPts val="0"/>
              </a:spcBef>
              <a:spcAft>
                <a:spcPts val="0"/>
              </a:spcAft>
              <a:buSzPts val="1100"/>
              <a:buChar char="-"/>
            </a:pPr>
            <a:r>
              <a:rPr lang="en"/>
              <a:t>Publicly available travel websites, such as Expedia</a:t>
            </a:r>
            <a:endParaRPr/>
          </a:p>
          <a:p>
            <a:pPr indent="-298450" lvl="0" marL="457200" rtl="0" algn="l">
              <a:spcBef>
                <a:spcPts val="0"/>
              </a:spcBef>
              <a:spcAft>
                <a:spcPts val="0"/>
              </a:spcAft>
              <a:buSzPts val="1100"/>
              <a:buChar char="-"/>
            </a:pPr>
            <a:r>
              <a:rPr lang="en"/>
              <a:t>Crowdsourcing mobile application, TraffickCam, which enables travelers to help combat sex trafficking by uploading photos of the hotel rooms in which they stay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decide to use 5,000 (128,128,3) images for each hotel chains, totaling 15,000 </a:t>
            </a:r>
            <a:r>
              <a:rPr lang="en"/>
              <a:t>(128,128,3) images. The data set is train test splitted 80/20 into a training set and a validation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replicate real-world conditions, the images in the test set are augmented with person-shaped masks of varying size. Because of that, we end up with 4 different test sets; each contains the same:</a:t>
            </a:r>
            <a:endParaRPr/>
          </a:p>
          <a:p>
            <a:pPr indent="-298450" lvl="0" marL="457200" rtl="0" algn="l">
              <a:spcBef>
                <a:spcPts val="0"/>
              </a:spcBef>
              <a:spcAft>
                <a:spcPts val="0"/>
              </a:spcAft>
              <a:buSzPts val="1100"/>
              <a:buChar char="-"/>
            </a:pPr>
            <a:r>
              <a:rPr lang="en"/>
              <a:t>388 (128,128,3) Comfort Inn images</a:t>
            </a:r>
            <a:endParaRPr/>
          </a:p>
          <a:p>
            <a:pPr indent="-298450" lvl="0" marL="457200" rtl="0" algn="l">
              <a:spcBef>
                <a:spcPts val="0"/>
              </a:spcBef>
              <a:spcAft>
                <a:spcPts val="0"/>
              </a:spcAft>
              <a:buSzPts val="1100"/>
              <a:buChar char="-"/>
            </a:pPr>
            <a:r>
              <a:rPr lang="en"/>
              <a:t>384 (128,128,3) Best Western images</a:t>
            </a:r>
            <a:endParaRPr/>
          </a:p>
          <a:p>
            <a:pPr indent="-298450" lvl="0" marL="457200" rtl="0" algn="l">
              <a:spcBef>
                <a:spcPts val="0"/>
              </a:spcBef>
              <a:spcAft>
                <a:spcPts val="0"/>
              </a:spcAft>
              <a:buSzPts val="1100"/>
              <a:buChar char="-"/>
            </a:pPr>
            <a:r>
              <a:rPr lang="en"/>
              <a:t>249 (128,128,3) Hilton images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7856c8b0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7856c8b0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to show what I meant. The same image can be used in all 4 test sets, each with its own according mask.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76c3e76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76c3e76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Sources:</a:t>
            </a:r>
            <a:endParaRPr/>
          </a:p>
          <a:p>
            <a:pPr indent="0" lvl="0" marL="0" rtl="0" algn="l">
              <a:spcBef>
                <a:spcPts val="0"/>
              </a:spcBef>
              <a:spcAft>
                <a:spcPts val="0"/>
              </a:spcAft>
              <a:buNone/>
            </a:pPr>
            <a:r>
              <a:rPr lang="en"/>
              <a:t>[1] </a:t>
            </a:r>
            <a:r>
              <a:rPr lang="en" u="sng">
                <a:solidFill>
                  <a:schemeClr val="hlink"/>
                </a:solidFill>
                <a:hlinkClick r:id="rId2"/>
              </a:rPr>
              <a:t>https://gluon-cv.mxnet.io/build/examples_datasets/imagenet.html</a:t>
            </a:r>
            <a:endParaRPr/>
          </a:p>
          <a:p>
            <a:pPr indent="0" lvl="0" marL="0" rtl="0" algn="l">
              <a:spcBef>
                <a:spcPts val="0"/>
              </a:spcBef>
              <a:spcAft>
                <a:spcPts val="0"/>
              </a:spcAft>
              <a:buNone/>
            </a:pPr>
            <a:r>
              <a:rPr lang="en"/>
              <a:t>[2] </a:t>
            </a:r>
            <a:r>
              <a:rPr lang="en" u="sng">
                <a:solidFill>
                  <a:schemeClr val="hlink"/>
                </a:solidFill>
                <a:hlinkClick r:id="rId3"/>
              </a:rPr>
              <a:t>https://chrisalbon.com/machine_learning/model_evaluation/f1_score/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have built a lot of different models and so far, this one is the best:</a:t>
            </a:r>
            <a:endParaRPr/>
          </a:p>
          <a:p>
            <a:pPr indent="-298450" lvl="0" marL="457200" rtl="0" algn="l">
              <a:spcBef>
                <a:spcPts val="0"/>
              </a:spcBef>
              <a:spcAft>
                <a:spcPts val="0"/>
              </a:spcAft>
              <a:buSzPts val="1100"/>
              <a:buChar char="-"/>
            </a:pPr>
            <a:r>
              <a:rPr lang="en"/>
              <a:t>A VGG-16 Deep Convolutional Neural Network pre-trained on ImageNet database with the last 5 layers unfrozen to allow for additional training on my hotel chain database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ImageNet is a dataset of over 15 millions labeled high-resolution images with around 22,000 categories. It is widely used in the research community for benchmarking state-of-the-art models.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metrics I care about is the F1-score. But to understand it, we need to understand precision and recall.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Precision allows us to answer the following question: "Out of all the times the model says ‘this is a Hilton hotel,’ how many times is the hotel of interest actually Hilton?"</a:t>
            </a:r>
            <a:endParaRPr/>
          </a:p>
          <a:p>
            <a:pPr indent="0" lvl="0" marL="0" rtl="0" algn="l">
              <a:spcBef>
                <a:spcPts val="0"/>
              </a:spcBef>
              <a:spcAft>
                <a:spcPts val="0"/>
              </a:spcAft>
              <a:buNone/>
            </a:pPr>
            <a:r>
              <a:rPr lang="en"/>
              <a:t>Recall allows us to ask: "Out of all the Hilton hotels, what percentage of them does our model correctly identify as Hilton hotels?"</a:t>
            </a:r>
            <a:endParaRPr/>
          </a:p>
          <a:p>
            <a:pPr indent="0" lvl="0" marL="0" rtl="0" algn="l">
              <a:spcBef>
                <a:spcPts val="0"/>
              </a:spcBef>
              <a:spcAft>
                <a:spcPts val="0"/>
              </a:spcAft>
              <a:buNone/>
            </a:pPr>
            <a:r>
              <a:rPr lang="en"/>
              <a:t>F1-score cannot be high without both precision and recall also being high. High F1-score allows for more victims to be rescued while wasting less effort of the authorities, of anyone involved.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76c3e76fa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476c3e76fa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results from the best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have a balanced dataset with 3 classes, an F1-score of larger than 33% is better than random.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you can see that besides Comfort Inn's Medium Occlusions case which is as good (bad) as random chance and High Occlusions case which is worse than random chance, everything else is better than random.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ff10cc22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ff10cc22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understandable that the results aren't as good as I hope they would be. Honestly, I cannot tell myself which hotel chains these rooms belong 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7718b97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7718b97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keras.io/models/sequential/" TargetMode="External"/><Relationship Id="rId4" Type="http://schemas.openxmlformats.org/officeDocument/2006/relationships/hyperlink" Target="https://keras.io/applications/" TargetMode="External"/><Relationship Id="rId11" Type="http://schemas.openxmlformats.org/officeDocument/2006/relationships/hyperlink" Target="https://pypi.org/project/opencv-python/" TargetMode="External"/><Relationship Id="rId10" Type="http://schemas.openxmlformats.org/officeDocument/2006/relationships/hyperlink" Target="https://scikit-learn.org/stable/modules/model_evaluation.html#classification-metrics" TargetMode="External"/><Relationship Id="rId9" Type="http://schemas.openxmlformats.org/officeDocument/2006/relationships/hyperlink" Target="https://scikit-learn.org/stable/modules/generated/sklearn.model_selection.train_test_split.html" TargetMode="External"/><Relationship Id="rId5" Type="http://schemas.openxmlformats.org/officeDocument/2006/relationships/hyperlink" Target="https://keras.io/callbacks/" TargetMode="External"/><Relationship Id="rId6" Type="http://schemas.openxmlformats.org/officeDocument/2006/relationships/hyperlink" Target="https://keras.io/layers/core/" TargetMode="External"/><Relationship Id="rId7" Type="http://schemas.openxmlformats.org/officeDocument/2006/relationships/hyperlink" Target="https://keras.io/layers/normalization/" TargetMode="External"/><Relationship Id="rId8" Type="http://schemas.openxmlformats.org/officeDocument/2006/relationships/hyperlink" Target="https://keras.io/util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nt-ds/hotels-against-trafficking" TargetMode="External"/><Relationship Id="rId4" Type="http://schemas.openxmlformats.org/officeDocument/2006/relationships/hyperlink" Target="https://www.linkedin.com/in/nt-ds/" TargetMode="External"/><Relationship Id="rId5" Type="http://schemas.openxmlformats.org/officeDocument/2006/relationships/hyperlink" Target="mailto:ntran19@jhu.edu" TargetMode="External"/><Relationship Id="rId6" Type="http://schemas.openxmlformats.org/officeDocument/2006/relationships/hyperlink" Target="https://medium.com/@ntran1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www.huffpost.com/entry/disturbing-reality-human-trafficking_b_883183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humantraffickinghotline.org/sex-trafficking-venuesindustries/hotelmotel-based"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2.seas.gwu.edu/~pless/papers/Hotels50k.pdf" TargetMode="External"/><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evelopers.google.com/machine-learning/crash-course/classification/precision-and-recall" TargetMode="External"/><Relationship Id="rId4" Type="http://schemas.openxmlformats.org/officeDocument/2006/relationships/image" Target="../media/image9.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p:nvPr/>
        </p:nvSpPr>
        <p:spPr>
          <a:xfrm>
            <a:off x="311550" y="1740025"/>
            <a:ext cx="8520600" cy="1886700"/>
          </a:xfrm>
          <a:prstGeom prst="roundRect">
            <a:avLst>
              <a:gd fmla="val 16667" name="adj"/>
            </a:avLst>
          </a:prstGeom>
          <a:solidFill>
            <a:srgbClr val="FFFFFF">
              <a:alpha val="2737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311700" y="2115875"/>
            <a:ext cx="8520600" cy="681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rgbClr val="000000"/>
                </a:solidFill>
              </a:rPr>
              <a:t>Hotels Against Trafficking</a:t>
            </a:r>
            <a:endParaRPr b="1">
              <a:solidFill>
                <a:srgbClr val="000000"/>
              </a:solidFill>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000000"/>
                </a:solidFill>
              </a:rPr>
              <a:t>By: Ngoc Tran</a:t>
            </a:r>
            <a:endParaRPr sz="2200">
              <a:solidFill>
                <a:srgbClr val="000000"/>
              </a:solidFill>
            </a:endParaRPr>
          </a:p>
          <a:p>
            <a:pPr indent="0" lvl="0" marL="0" rtl="0" algn="ctr">
              <a:spcBef>
                <a:spcPts val="0"/>
              </a:spcBef>
              <a:spcAft>
                <a:spcPts val="0"/>
              </a:spcAft>
              <a:buNone/>
            </a:pPr>
            <a:r>
              <a:rPr lang="en" sz="800">
                <a:solidFill>
                  <a:srgbClr val="000000"/>
                </a:solidFill>
              </a:rPr>
              <a:t>Thursday, September 12, 2019</a:t>
            </a:r>
            <a:endParaRPr sz="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 Best Western</a:t>
            </a:r>
            <a:endParaRPr/>
          </a:p>
        </p:txBody>
      </p:sp>
      <p:pic>
        <p:nvPicPr>
          <p:cNvPr id="137" name="Google Shape;137;p22"/>
          <p:cNvPicPr preferRelativeResize="0"/>
          <p:nvPr/>
        </p:nvPicPr>
        <p:blipFill>
          <a:blip r:embed="rId3">
            <a:alphaModFix/>
          </a:blip>
          <a:stretch>
            <a:fillRect/>
          </a:stretch>
        </p:blipFill>
        <p:spPr>
          <a:xfrm>
            <a:off x="1658461" y="1117075"/>
            <a:ext cx="1981864" cy="3511200"/>
          </a:xfrm>
          <a:prstGeom prst="rect">
            <a:avLst/>
          </a:prstGeom>
          <a:noFill/>
          <a:ln>
            <a:noFill/>
          </a:ln>
        </p:spPr>
      </p:pic>
      <p:pic>
        <p:nvPicPr>
          <p:cNvPr id="138" name="Google Shape;138;p22"/>
          <p:cNvPicPr preferRelativeResize="0"/>
          <p:nvPr/>
        </p:nvPicPr>
        <p:blipFill>
          <a:blip r:embed="rId4">
            <a:alphaModFix/>
          </a:blip>
          <a:stretch>
            <a:fillRect/>
          </a:stretch>
        </p:blipFill>
        <p:spPr>
          <a:xfrm>
            <a:off x="4939400" y="1117075"/>
            <a:ext cx="1956412" cy="351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 Hilton</a:t>
            </a:r>
            <a:endParaRPr/>
          </a:p>
        </p:txBody>
      </p:sp>
      <p:pic>
        <p:nvPicPr>
          <p:cNvPr id="144" name="Google Shape;144;p23"/>
          <p:cNvPicPr preferRelativeResize="0"/>
          <p:nvPr/>
        </p:nvPicPr>
        <p:blipFill>
          <a:blip r:embed="rId3">
            <a:alphaModFix/>
          </a:blip>
          <a:stretch>
            <a:fillRect/>
          </a:stretch>
        </p:blipFill>
        <p:spPr>
          <a:xfrm>
            <a:off x="1658451" y="1117075"/>
            <a:ext cx="1675297" cy="3511200"/>
          </a:xfrm>
          <a:prstGeom prst="rect">
            <a:avLst/>
          </a:prstGeom>
          <a:noFill/>
          <a:ln>
            <a:noFill/>
          </a:ln>
        </p:spPr>
      </p:pic>
      <p:pic>
        <p:nvPicPr>
          <p:cNvPr id="145" name="Google Shape;145;p23"/>
          <p:cNvPicPr preferRelativeResize="0"/>
          <p:nvPr/>
        </p:nvPicPr>
        <p:blipFill>
          <a:blip r:embed="rId4">
            <a:alphaModFix/>
          </a:blip>
          <a:stretch>
            <a:fillRect/>
          </a:stretch>
        </p:blipFill>
        <p:spPr>
          <a:xfrm>
            <a:off x="4939400" y="1117075"/>
            <a:ext cx="1936627" cy="351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for Future Improvements</a:t>
            </a:r>
            <a:endParaRPr/>
          </a:p>
        </p:txBody>
      </p:sp>
      <p:sp>
        <p:nvSpPr>
          <p:cNvPr id="151" name="Google Shape;15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Further fine-tuning the best model</a:t>
            </a:r>
            <a:endParaRPr/>
          </a:p>
          <a:p>
            <a:pPr indent="-342900" lvl="0" marL="457200" rtl="0" algn="l">
              <a:spcBef>
                <a:spcPts val="0"/>
              </a:spcBef>
              <a:spcAft>
                <a:spcPts val="0"/>
              </a:spcAft>
              <a:buSzPts val="1800"/>
              <a:buChar char="-"/>
            </a:pPr>
            <a:r>
              <a:rPr lang="en"/>
              <a:t>Further fine-tuning other </a:t>
            </a:r>
            <a:r>
              <a:rPr lang="en" sz="1600"/>
              <a:t>Deep Convolutional Neural Network</a:t>
            </a:r>
            <a:r>
              <a:rPr lang="en"/>
              <a:t> models</a:t>
            </a:r>
            <a:endParaRPr/>
          </a:p>
        </p:txBody>
      </p:sp>
      <p:pic>
        <p:nvPicPr>
          <p:cNvPr id="152" name="Google Shape;152;p24"/>
          <p:cNvPicPr preferRelativeResize="0"/>
          <p:nvPr/>
        </p:nvPicPr>
        <p:blipFill>
          <a:blip r:embed="rId3">
            <a:alphaModFix/>
          </a:blip>
          <a:stretch>
            <a:fillRect/>
          </a:stretch>
        </p:blipFill>
        <p:spPr>
          <a:xfrm>
            <a:off x="2639875" y="2153725"/>
            <a:ext cx="3864251" cy="241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Plans</a:t>
            </a:r>
            <a:endParaRPr/>
          </a:p>
        </p:txBody>
      </p:sp>
      <p:sp>
        <p:nvSpPr>
          <p:cNvPr id="158" name="Google Shape;15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Automatically classifying different hotels and motels using Deep Learning</a:t>
            </a:r>
            <a:endParaRPr/>
          </a:p>
        </p:txBody>
      </p:sp>
      <p:pic>
        <p:nvPicPr>
          <p:cNvPr id="159" name="Google Shape;159;p25"/>
          <p:cNvPicPr preferRelativeResize="0"/>
          <p:nvPr/>
        </p:nvPicPr>
        <p:blipFill>
          <a:blip r:embed="rId3">
            <a:alphaModFix/>
          </a:blip>
          <a:stretch>
            <a:fillRect/>
          </a:stretch>
        </p:blipFill>
        <p:spPr>
          <a:xfrm>
            <a:off x="2506250" y="2017450"/>
            <a:ext cx="4131499" cy="2322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
        <p:nvSpPr>
          <p:cNvPr id="175" name="Google Shape;17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100" u="sng">
                <a:solidFill>
                  <a:schemeClr val="hlink"/>
                </a:solidFill>
                <a:hlinkClick r:id="rId3"/>
              </a:rPr>
              <a:t>https://keras.io/models/sequential/</a:t>
            </a:r>
            <a:endParaRPr/>
          </a:p>
          <a:p>
            <a:pPr indent="-342900" lvl="0" marL="457200" rtl="0" algn="l">
              <a:spcBef>
                <a:spcPts val="0"/>
              </a:spcBef>
              <a:spcAft>
                <a:spcPts val="0"/>
              </a:spcAft>
              <a:buSzPts val="1800"/>
              <a:buChar char="-"/>
            </a:pPr>
            <a:r>
              <a:rPr lang="en" sz="1100" u="sng">
                <a:solidFill>
                  <a:schemeClr val="hlink"/>
                </a:solidFill>
                <a:hlinkClick r:id="rId4"/>
              </a:rPr>
              <a:t>https://keras.io/applications/</a:t>
            </a:r>
            <a:endParaRPr/>
          </a:p>
          <a:p>
            <a:pPr indent="-342900" lvl="0" marL="457200" rtl="0" algn="l">
              <a:spcBef>
                <a:spcPts val="0"/>
              </a:spcBef>
              <a:spcAft>
                <a:spcPts val="0"/>
              </a:spcAft>
              <a:buSzPts val="1800"/>
              <a:buChar char="-"/>
            </a:pPr>
            <a:r>
              <a:rPr lang="en" sz="1100" u="sng">
                <a:solidFill>
                  <a:schemeClr val="hlink"/>
                </a:solidFill>
                <a:hlinkClick r:id="rId5"/>
              </a:rPr>
              <a:t>https://keras.io/callbacks/</a:t>
            </a:r>
            <a:endParaRPr/>
          </a:p>
          <a:p>
            <a:pPr indent="-342900" lvl="0" marL="457200" rtl="0" algn="l">
              <a:spcBef>
                <a:spcPts val="0"/>
              </a:spcBef>
              <a:spcAft>
                <a:spcPts val="0"/>
              </a:spcAft>
              <a:buSzPts val="1800"/>
              <a:buChar char="-"/>
            </a:pPr>
            <a:r>
              <a:rPr lang="en" sz="1100" u="sng">
                <a:solidFill>
                  <a:schemeClr val="hlink"/>
                </a:solidFill>
                <a:hlinkClick r:id="rId6"/>
              </a:rPr>
              <a:t>https://keras.io/layers/core/</a:t>
            </a:r>
            <a:endParaRPr/>
          </a:p>
          <a:p>
            <a:pPr indent="-342900" lvl="0" marL="457200" rtl="0" algn="l">
              <a:spcBef>
                <a:spcPts val="0"/>
              </a:spcBef>
              <a:spcAft>
                <a:spcPts val="0"/>
              </a:spcAft>
              <a:buSzPts val="1800"/>
              <a:buChar char="-"/>
            </a:pPr>
            <a:r>
              <a:rPr lang="en" sz="1100" u="sng">
                <a:solidFill>
                  <a:schemeClr val="hlink"/>
                </a:solidFill>
                <a:hlinkClick r:id="rId7"/>
              </a:rPr>
              <a:t>https://keras.io/layers/normalization/</a:t>
            </a:r>
            <a:endParaRPr/>
          </a:p>
          <a:p>
            <a:pPr indent="-342900" lvl="0" marL="457200" rtl="0" algn="l">
              <a:spcBef>
                <a:spcPts val="0"/>
              </a:spcBef>
              <a:spcAft>
                <a:spcPts val="0"/>
              </a:spcAft>
              <a:buSzPts val="1800"/>
              <a:buChar char="-"/>
            </a:pPr>
            <a:r>
              <a:rPr lang="en" sz="1100" u="sng">
                <a:solidFill>
                  <a:schemeClr val="hlink"/>
                </a:solidFill>
                <a:hlinkClick r:id="rId8"/>
              </a:rPr>
              <a:t>https://keras.io/utils/</a:t>
            </a:r>
            <a:endParaRPr/>
          </a:p>
          <a:p>
            <a:pPr indent="-342900" lvl="0" marL="457200" rtl="0" algn="l">
              <a:spcBef>
                <a:spcPts val="0"/>
              </a:spcBef>
              <a:spcAft>
                <a:spcPts val="0"/>
              </a:spcAft>
              <a:buSzPts val="1800"/>
              <a:buChar char="-"/>
            </a:pPr>
            <a:r>
              <a:rPr lang="en" sz="1100" u="sng">
                <a:solidFill>
                  <a:schemeClr val="hlink"/>
                </a:solidFill>
                <a:hlinkClick r:id="rId9"/>
              </a:rPr>
              <a:t>https://scikit-learn.org/stable/modules/generated/sklearn.model_selection.train_test_split.html</a:t>
            </a:r>
            <a:endParaRPr/>
          </a:p>
          <a:p>
            <a:pPr indent="-342900" lvl="0" marL="457200" rtl="0" algn="l">
              <a:spcBef>
                <a:spcPts val="0"/>
              </a:spcBef>
              <a:spcAft>
                <a:spcPts val="0"/>
              </a:spcAft>
              <a:buSzPts val="1800"/>
              <a:buChar char="-"/>
            </a:pPr>
            <a:r>
              <a:rPr lang="en" sz="1100" u="sng">
                <a:solidFill>
                  <a:schemeClr val="accent5"/>
                </a:solidFill>
                <a:hlinkClick r:id="rId10"/>
              </a:rPr>
              <a:t>https://scikit-learn.org/stable/modules/model_evaluation.html#classification-metrics</a:t>
            </a:r>
            <a:endParaRPr/>
          </a:p>
          <a:p>
            <a:pPr indent="-342900" lvl="0" marL="457200" rtl="0" algn="l">
              <a:spcBef>
                <a:spcPts val="0"/>
              </a:spcBef>
              <a:spcAft>
                <a:spcPts val="0"/>
              </a:spcAft>
              <a:buSzPts val="1800"/>
              <a:buChar char="-"/>
            </a:pPr>
            <a:r>
              <a:rPr lang="en" sz="1100" u="sng">
                <a:solidFill>
                  <a:schemeClr val="hlink"/>
                </a:solidFill>
                <a:hlinkClick r:id="rId11"/>
              </a:rPr>
              <a:t>https://pypi.org/project/opencv-python/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 Information</a:t>
            </a:r>
            <a:endParaRPr/>
          </a:p>
        </p:txBody>
      </p:sp>
      <p:sp>
        <p:nvSpPr>
          <p:cNvPr id="181" name="Google Shape;18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a:t>
            </a:r>
            <a:r>
              <a:rPr lang="en" sz="1100" u="sng">
                <a:solidFill>
                  <a:schemeClr val="hlink"/>
                </a:solidFill>
                <a:hlinkClick r:id="rId3"/>
              </a:rPr>
              <a:t>https://github.com/nt-ds/hotels-against-trafficking</a:t>
            </a:r>
            <a:endParaRPr/>
          </a:p>
          <a:p>
            <a:pPr indent="0" lvl="0" marL="0" rtl="0" algn="l">
              <a:spcBef>
                <a:spcPts val="1600"/>
              </a:spcBef>
              <a:spcAft>
                <a:spcPts val="0"/>
              </a:spcAft>
              <a:buNone/>
            </a:pPr>
            <a:r>
              <a:rPr lang="en"/>
              <a:t>LinkedIn: </a:t>
            </a:r>
            <a:r>
              <a:rPr lang="en" sz="1100" u="sng">
                <a:solidFill>
                  <a:schemeClr val="hlink"/>
                </a:solidFill>
                <a:hlinkClick r:id="rId4"/>
              </a:rPr>
              <a:t>https://www.linkedin.com/in/nt-ds/</a:t>
            </a:r>
            <a:endParaRPr/>
          </a:p>
          <a:p>
            <a:pPr indent="0" lvl="0" marL="0" rtl="0" algn="l">
              <a:spcBef>
                <a:spcPts val="1600"/>
              </a:spcBef>
              <a:spcAft>
                <a:spcPts val="0"/>
              </a:spcAft>
              <a:buNone/>
            </a:pPr>
            <a:r>
              <a:rPr lang="en"/>
              <a:t>Email: </a:t>
            </a:r>
            <a:r>
              <a:rPr lang="en" sz="1100" u="sng">
                <a:solidFill>
                  <a:schemeClr val="hlink"/>
                </a:solidFill>
                <a:hlinkClick r:id="rId5"/>
              </a:rPr>
              <a:t>ntran19@jhu.edu</a:t>
            </a:r>
            <a:endParaRPr/>
          </a:p>
          <a:p>
            <a:pPr indent="0" lvl="0" marL="0" rtl="0" algn="l">
              <a:spcBef>
                <a:spcPts val="1600"/>
              </a:spcBef>
              <a:spcAft>
                <a:spcPts val="1600"/>
              </a:spcAft>
              <a:buNone/>
            </a:pPr>
            <a:r>
              <a:rPr lang="en"/>
              <a:t>Medium: </a:t>
            </a:r>
            <a:r>
              <a:rPr lang="en" sz="1100" u="sng">
                <a:solidFill>
                  <a:schemeClr val="hlink"/>
                </a:solidFill>
                <a:hlinkClick r:id="rId6"/>
              </a:rPr>
              <a:t>https://medium.com/@ntran19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3" name="Google Shape;63;p1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United States alone:</a:t>
            </a:r>
            <a:endParaRPr/>
          </a:p>
          <a:p>
            <a:pPr indent="-317500" lvl="0" marL="457200" rtl="0" algn="l">
              <a:spcBef>
                <a:spcPts val="1600"/>
              </a:spcBef>
              <a:spcAft>
                <a:spcPts val="0"/>
              </a:spcAft>
              <a:buSzPts val="1400"/>
              <a:buChar char="-"/>
            </a:pPr>
            <a:r>
              <a:rPr lang="en"/>
              <a:t>Approximately </a:t>
            </a:r>
            <a:r>
              <a:rPr lang="en">
                <a:solidFill>
                  <a:srgbClr val="FF0000"/>
                </a:solidFill>
              </a:rPr>
              <a:t>75-80%</a:t>
            </a:r>
            <a:r>
              <a:rPr lang="en"/>
              <a:t> of human trafficking and slavery is for sex</a:t>
            </a:r>
            <a:endParaRPr/>
          </a:p>
          <a:p>
            <a:pPr indent="-317500" lvl="0" marL="457200" rtl="0" algn="l">
              <a:spcBef>
                <a:spcPts val="0"/>
              </a:spcBef>
              <a:spcAft>
                <a:spcPts val="0"/>
              </a:spcAft>
              <a:buSzPts val="1400"/>
              <a:buChar char="-"/>
            </a:pPr>
            <a:r>
              <a:rPr lang="en">
                <a:solidFill>
                  <a:srgbClr val="FF0000"/>
                </a:solidFill>
              </a:rPr>
              <a:t>30,000</a:t>
            </a:r>
            <a:r>
              <a:rPr lang="en"/>
              <a:t> people die each year while being trafficked for sex from neglect, abuse, disease, or torture</a:t>
            </a:r>
            <a:endParaRPr/>
          </a:p>
          <a:p>
            <a:pPr indent="-317500" lvl="0" marL="457200" rtl="0" algn="l">
              <a:spcBef>
                <a:spcPts val="0"/>
              </a:spcBef>
              <a:spcAft>
                <a:spcPts val="0"/>
              </a:spcAft>
              <a:buSzPts val="1400"/>
              <a:buChar char="-"/>
            </a:pPr>
            <a:r>
              <a:rPr lang="en"/>
              <a:t>Nearly </a:t>
            </a:r>
            <a:r>
              <a:rPr lang="en">
                <a:solidFill>
                  <a:srgbClr val="FF0000"/>
                </a:solidFill>
              </a:rPr>
              <a:t>20,000</a:t>
            </a:r>
            <a:r>
              <a:rPr lang="en"/>
              <a:t> victims are sold and trafficked each year. This number includes the victims who are as young as </a:t>
            </a:r>
            <a:r>
              <a:rPr lang="en">
                <a:solidFill>
                  <a:srgbClr val="FFFF00"/>
                </a:solidFill>
              </a:rPr>
              <a:t>5 and 6 years of age</a:t>
            </a:r>
            <a:endParaRPr/>
          </a:p>
          <a:p>
            <a:pPr indent="-317500" lvl="0" marL="457200" rtl="0" algn="l">
              <a:spcBef>
                <a:spcPts val="0"/>
              </a:spcBef>
              <a:spcAft>
                <a:spcPts val="0"/>
              </a:spcAft>
              <a:buSzPts val="1400"/>
              <a:buChar char="-"/>
            </a:pPr>
            <a:r>
              <a:rPr lang="en"/>
              <a:t>There have been approximately </a:t>
            </a:r>
            <a:r>
              <a:rPr lang="en">
                <a:solidFill>
                  <a:srgbClr val="FF0000"/>
                </a:solidFill>
              </a:rPr>
              <a:t>100,000 to 150,000</a:t>
            </a:r>
            <a:r>
              <a:rPr lang="en"/>
              <a:t> sex slaves since 2001</a:t>
            </a:r>
            <a:endParaRPr/>
          </a:p>
        </p:txBody>
      </p:sp>
      <p:pic>
        <p:nvPicPr>
          <p:cNvPr id="64" name="Google Shape;64;p14"/>
          <p:cNvPicPr preferRelativeResize="0"/>
          <p:nvPr/>
        </p:nvPicPr>
        <p:blipFill>
          <a:blip r:embed="rId3">
            <a:alphaModFix/>
          </a:blip>
          <a:stretch>
            <a:fillRect/>
          </a:stretch>
        </p:blipFill>
        <p:spPr>
          <a:xfrm>
            <a:off x="702475" y="2056088"/>
            <a:ext cx="3218349" cy="1609175"/>
          </a:xfrm>
          <a:prstGeom prst="rect">
            <a:avLst/>
          </a:prstGeom>
          <a:noFill/>
          <a:ln>
            <a:noFill/>
          </a:ln>
        </p:spPr>
      </p:pic>
      <p:sp>
        <p:nvSpPr>
          <p:cNvPr id="65" name="Google Shape;65;p14"/>
          <p:cNvSpPr txBox="1"/>
          <p:nvPr/>
        </p:nvSpPr>
        <p:spPr>
          <a:xfrm>
            <a:off x="311700" y="4661500"/>
            <a:ext cx="85206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Source: </a:t>
            </a:r>
            <a:r>
              <a:rPr lang="en" sz="1200" u="sng">
                <a:solidFill>
                  <a:schemeClr val="hlink"/>
                </a:solidFill>
                <a:hlinkClick r:id="rId4"/>
              </a:rPr>
              <a:t>The Disturbing Reality of Human Trafficking and Children</a:t>
            </a:r>
            <a:r>
              <a:rPr lang="en" sz="1200">
                <a:solidFill>
                  <a:srgbClr val="FFFFFF"/>
                </a:solidFill>
              </a:rPr>
              <a:t> (Dec 18, 2016)</a:t>
            </a:r>
            <a:endParaRPr sz="12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71" name="Google Shape;71;p1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a:p>
            <a:pPr indent="-317500" lvl="0" marL="457200" rtl="0" algn="l">
              <a:spcBef>
                <a:spcPts val="1600"/>
              </a:spcBef>
              <a:spcAft>
                <a:spcPts val="0"/>
              </a:spcAft>
              <a:buSzPts val="1400"/>
              <a:buChar char="-"/>
            </a:pPr>
            <a:r>
              <a:rPr lang="en"/>
              <a:t>Commercial sex within hotels and motels are most frequently advertised through online platforms (</a:t>
            </a:r>
            <a:r>
              <a:rPr lang="en"/>
              <a:t>Backpage.com, Eros.com, etc.</a:t>
            </a:r>
            <a:r>
              <a:rPr lang="en"/>
              <a:t>)</a:t>
            </a:r>
            <a:endParaRPr/>
          </a:p>
          <a:p>
            <a:pPr indent="0" lvl="0" marL="0" rtl="0" algn="l">
              <a:spcBef>
                <a:spcPts val="1600"/>
              </a:spcBef>
              <a:spcAft>
                <a:spcPts val="0"/>
              </a:spcAft>
              <a:buNone/>
            </a:pPr>
            <a:r>
              <a:rPr lang="en"/>
              <a:t>Goal:</a:t>
            </a:r>
            <a:endParaRPr/>
          </a:p>
          <a:p>
            <a:pPr indent="-317500" lvl="0" marL="457200" rtl="0" algn="l">
              <a:spcBef>
                <a:spcPts val="1600"/>
              </a:spcBef>
              <a:spcAft>
                <a:spcPts val="0"/>
              </a:spcAft>
              <a:buSzPts val="1400"/>
              <a:buChar char="-"/>
            </a:pPr>
            <a:r>
              <a:rPr lang="en"/>
              <a:t>Automatically classifying different </a:t>
            </a:r>
            <a:r>
              <a:rPr lang="en" u="sng"/>
              <a:t>hotel chains</a:t>
            </a:r>
            <a:r>
              <a:rPr lang="en"/>
              <a:t> using Deep Learning</a:t>
            </a:r>
            <a:endParaRPr/>
          </a:p>
        </p:txBody>
      </p:sp>
      <p:sp>
        <p:nvSpPr>
          <p:cNvPr id="72" name="Google Shape;72;p15"/>
          <p:cNvSpPr txBox="1"/>
          <p:nvPr/>
        </p:nvSpPr>
        <p:spPr>
          <a:xfrm>
            <a:off x="311700" y="4661500"/>
            <a:ext cx="85206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Source: </a:t>
            </a:r>
            <a:r>
              <a:rPr lang="en" sz="1200" u="sng">
                <a:solidFill>
                  <a:schemeClr val="hlink"/>
                </a:solidFill>
                <a:hlinkClick r:id="rId3"/>
              </a:rPr>
              <a:t>The National Human Trafficking Hotline</a:t>
            </a:r>
            <a:endParaRPr sz="1200">
              <a:solidFill>
                <a:srgbClr val="FFFFFF"/>
              </a:solidFill>
            </a:endParaRPr>
          </a:p>
        </p:txBody>
      </p:sp>
      <p:pic>
        <p:nvPicPr>
          <p:cNvPr id="73" name="Google Shape;73;p15"/>
          <p:cNvPicPr preferRelativeResize="0"/>
          <p:nvPr/>
        </p:nvPicPr>
        <p:blipFill>
          <a:blip r:embed="rId4">
            <a:alphaModFix/>
          </a:blip>
          <a:stretch>
            <a:fillRect/>
          </a:stretch>
        </p:blipFill>
        <p:spPr>
          <a:xfrm>
            <a:off x="5523338" y="1762950"/>
            <a:ext cx="2618026" cy="2153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a:t>
            </a:r>
            <a:endParaRPr/>
          </a:p>
        </p:txBody>
      </p:sp>
      <p:sp>
        <p:nvSpPr>
          <p:cNvPr id="79" name="Google Shape;79;p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hotel chains:</a:t>
            </a:r>
            <a:endParaRPr/>
          </a:p>
          <a:p>
            <a:pPr indent="-304800" lvl="0" marL="457200" rtl="0" algn="l">
              <a:spcBef>
                <a:spcPts val="1600"/>
              </a:spcBef>
              <a:spcAft>
                <a:spcPts val="0"/>
              </a:spcAft>
              <a:buSzPts val="1200"/>
              <a:buChar char="-"/>
            </a:pPr>
            <a:r>
              <a:rPr lang="en" sz="1200"/>
              <a:t>Two-star hotel chain, Comfort Inn</a:t>
            </a:r>
            <a:endParaRPr sz="1200"/>
          </a:p>
          <a:p>
            <a:pPr indent="-304800" lvl="0" marL="457200" rtl="0" algn="l">
              <a:spcBef>
                <a:spcPts val="0"/>
              </a:spcBef>
              <a:spcAft>
                <a:spcPts val="0"/>
              </a:spcAft>
              <a:buSzPts val="1200"/>
              <a:buChar char="-"/>
            </a:pPr>
            <a:r>
              <a:rPr lang="en" sz="1200"/>
              <a:t>Three-star hotel chain, Best Western</a:t>
            </a:r>
            <a:endParaRPr sz="1200"/>
          </a:p>
          <a:p>
            <a:pPr indent="-304800" lvl="0" marL="457200" rtl="0" algn="l">
              <a:spcBef>
                <a:spcPts val="0"/>
              </a:spcBef>
              <a:spcAft>
                <a:spcPts val="0"/>
              </a:spcAft>
              <a:buSzPts val="1200"/>
              <a:buChar char="-"/>
            </a:pPr>
            <a:r>
              <a:rPr lang="en" sz="1200"/>
              <a:t>Four-star hotel chain, Hilton</a:t>
            </a:r>
            <a:endParaRPr sz="1200"/>
          </a:p>
        </p:txBody>
      </p:sp>
      <p:sp>
        <p:nvSpPr>
          <p:cNvPr id="80" name="Google Shape;80;p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set:</a:t>
            </a:r>
            <a:endParaRPr/>
          </a:p>
          <a:p>
            <a:pPr indent="-304800" lvl="0" marL="457200" rtl="0" algn="l">
              <a:spcBef>
                <a:spcPts val="1600"/>
              </a:spcBef>
              <a:spcAft>
                <a:spcPts val="0"/>
              </a:spcAft>
              <a:buSzPts val="1200"/>
              <a:buChar char="-"/>
            </a:pPr>
            <a:r>
              <a:rPr lang="en" sz="1200"/>
              <a:t>12,000 (128,128,3) images</a:t>
            </a:r>
            <a:endParaRPr sz="1200"/>
          </a:p>
          <a:p>
            <a:pPr indent="0" lvl="0" marL="0" rtl="0" algn="l">
              <a:spcBef>
                <a:spcPts val="1600"/>
              </a:spcBef>
              <a:spcAft>
                <a:spcPts val="0"/>
              </a:spcAft>
              <a:buNone/>
            </a:pPr>
            <a:r>
              <a:rPr lang="en"/>
              <a:t>Validation set:</a:t>
            </a:r>
            <a:endParaRPr/>
          </a:p>
          <a:p>
            <a:pPr indent="-304800" lvl="0" marL="457200" rtl="0" algn="l">
              <a:spcBef>
                <a:spcPts val="1600"/>
              </a:spcBef>
              <a:spcAft>
                <a:spcPts val="0"/>
              </a:spcAft>
              <a:buSzPts val="1200"/>
              <a:buChar char="-"/>
            </a:pPr>
            <a:r>
              <a:rPr lang="en" sz="1200"/>
              <a:t>3,000 (128,128,3) images</a:t>
            </a:r>
            <a:endParaRPr sz="1200"/>
          </a:p>
          <a:p>
            <a:pPr indent="0" lvl="0" marL="0" rtl="0" algn="l">
              <a:spcBef>
                <a:spcPts val="1600"/>
              </a:spcBef>
              <a:spcAft>
                <a:spcPts val="0"/>
              </a:spcAft>
              <a:buNone/>
            </a:pPr>
            <a:r>
              <a:rPr lang="en"/>
              <a:t>Test sets:</a:t>
            </a:r>
            <a:endParaRPr/>
          </a:p>
          <a:p>
            <a:pPr indent="-304800" lvl="0" marL="457200" rtl="0" algn="l">
              <a:spcBef>
                <a:spcPts val="1600"/>
              </a:spcBef>
              <a:spcAft>
                <a:spcPts val="0"/>
              </a:spcAft>
              <a:buSzPts val="1200"/>
              <a:buChar char="-"/>
            </a:pPr>
            <a:r>
              <a:rPr lang="en" sz="1200"/>
              <a:t>Images are augmented with person-shaped masks of varying size splitted into 4 categories; each contains the same:</a:t>
            </a:r>
            <a:endParaRPr sz="1200"/>
          </a:p>
          <a:p>
            <a:pPr indent="-292100" lvl="1" marL="914400" rtl="0" algn="l">
              <a:spcBef>
                <a:spcPts val="0"/>
              </a:spcBef>
              <a:spcAft>
                <a:spcPts val="0"/>
              </a:spcAft>
              <a:buSzPts val="1000"/>
              <a:buChar char="-"/>
            </a:pPr>
            <a:r>
              <a:rPr lang="en" sz="1000"/>
              <a:t>388 (128,128,3) Comfort Inn images</a:t>
            </a:r>
            <a:endParaRPr sz="1000"/>
          </a:p>
          <a:p>
            <a:pPr indent="-292100" lvl="1" marL="914400" rtl="0" algn="l">
              <a:spcBef>
                <a:spcPts val="0"/>
              </a:spcBef>
              <a:spcAft>
                <a:spcPts val="0"/>
              </a:spcAft>
              <a:buSzPts val="1000"/>
              <a:buChar char="-"/>
            </a:pPr>
            <a:r>
              <a:rPr lang="en" sz="1000"/>
              <a:t>384 (128,128,3) Best Western images</a:t>
            </a:r>
            <a:endParaRPr sz="1000"/>
          </a:p>
          <a:p>
            <a:pPr indent="-292100" lvl="1" marL="914400" rtl="0" algn="l">
              <a:spcBef>
                <a:spcPts val="0"/>
              </a:spcBef>
              <a:spcAft>
                <a:spcPts val="0"/>
              </a:spcAft>
              <a:buSzPts val="1000"/>
              <a:buChar char="-"/>
            </a:pPr>
            <a:r>
              <a:rPr lang="en" sz="1000"/>
              <a:t>249 (128,128,3) Hilton images</a:t>
            </a:r>
            <a:endParaRPr sz="1000"/>
          </a:p>
        </p:txBody>
      </p:sp>
      <p:sp>
        <p:nvSpPr>
          <p:cNvPr id="81" name="Google Shape;81;p16"/>
          <p:cNvSpPr txBox="1"/>
          <p:nvPr/>
        </p:nvSpPr>
        <p:spPr>
          <a:xfrm>
            <a:off x="311700" y="4661500"/>
            <a:ext cx="85206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Source: </a:t>
            </a:r>
            <a:r>
              <a:rPr lang="en" sz="1200" u="sng">
                <a:solidFill>
                  <a:schemeClr val="hlink"/>
                </a:solidFill>
                <a:hlinkClick r:id="rId3"/>
              </a:rPr>
              <a:t>A Global Hotel Recognition Dataset</a:t>
            </a:r>
            <a:endParaRPr sz="1200">
              <a:solidFill>
                <a:srgbClr val="FFFFFF"/>
              </a:solidFill>
            </a:endParaRPr>
          </a:p>
        </p:txBody>
      </p:sp>
      <p:pic>
        <p:nvPicPr>
          <p:cNvPr id="82" name="Google Shape;82;p16"/>
          <p:cNvPicPr preferRelativeResize="0"/>
          <p:nvPr/>
        </p:nvPicPr>
        <p:blipFill>
          <a:blip r:embed="rId4">
            <a:alphaModFix/>
          </a:blip>
          <a:stretch>
            <a:fillRect/>
          </a:stretch>
        </p:blipFill>
        <p:spPr>
          <a:xfrm>
            <a:off x="1638325" y="2908225"/>
            <a:ext cx="1084644" cy="1103125"/>
          </a:xfrm>
          <a:prstGeom prst="rect">
            <a:avLst/>
          </a:prstGeom>
          <a:noFill/>
          <a:ln>
            <a:noFill/>
          </a:ln>
        </p:spPr>
      </p:pic>
      <p:pic>
        <p:nvPicPr>
          <p:cNvPr id="83" name="Google Shape;83;p16"/>
          <p:cNvPicPr preferRelativeResize="0"/>
          <p:nvPr/>
        </p:nvPicPr>
        <p:blipFill>
          <a:blip r:embed="rId5">
            <a:alphaModFix/>
          </a:blip>
          <a:stretch>
            <a:fillRect/>
          </a:stretch>
        </p:blipFill>
        <p:spPr>
          <a:xfrm>
            <a:off x="2946474" y="2908225"/>
            <a:ext cx="1434076" cy="1103125"/>
          </a:xfrm>
          <a:prstGeom prst="rect">
            <a:avLst/>
          </a:prstGeom>
          <a:noFill/>
          <a:ln>
            <a:noFill/>
          </a:ln>
        </p:spPr>
      </p:pic>
      <p:pic>
        <p:nvPicPr>
          <p:cNvPr id="84" name="Google Shape;84;p16"/>
          <p:cNvPicPr preferRelativeResize="0"/>
          <p:nvPr/>
        </p:nvPicPr>
        <p:blipFill>
          <a:blip r:embed="rId6">
            <a:alphaModFix/>
          </a:blip>
          <a:stretch>
            <a:fillRect/>
          </a:stretch>
        </p:blipFill>
        <p:spPr>
          <a:xfrm>
            <a:off x="311700" y="2908225"/>
            <a:ext cx="1103125" cy="110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Sets</a:t>
            </a:r>
            <a:endParaRPr/>
          </a:p>
        </p:txBody>
      </p:sp>
      <p:pic>
        <p:nvPicPr>
          <p:cNvPr id="90" name="Google Shape;90;p17"/>
          <p:cNvPicPr preferRelativeResize="0"/>
          <p:nvPr/>
        </p:nvPicPr>
        <p:blipFill>
          <a:blip r:embed="rId3">
            <a:alphaModFix/>
          </a:blip>
          <a:stretch>
            <a:fillRect/>
          </a:stretch>
        </p:blipFill>
        <p:spPr>
          <a:xfrm>
            <a:off x="2142863" y="1198525"/>
            <a:ext cx="2072040" cy="1554025"/>
          </a:xfrm>
          <a:prstGeom prst="rect">
            <a:avLst/>
          </a:prstGeom>
          <a:noFill/>
          <a:ln>
            <a:noFill/>
          </a:ln>
        </p:spPr>
      </p:pic>
      <p:pic>
        <p:nvPicPr>
          <p:cNvPr id="91" name="Google Shape;91;p17"/>
          <p:cNvPicPr preferRelativeResize="0"/>
          <p:nvPr/>
        </p:nvPicPr>
        <p:blipFill>
          <a:blip r:embed="rId4">
            <a:alphaModFix/>
          </a:blip>
          <a:stretch>
            <a:fillRect/>
          </a:stretch>
        </p:blipFill>
        <p:spPr>
          <a:xfrm>
            <a:off x="4929088" y="1198538"/>
            <a:ext cx="2072050" cy="1554032"/>
          </a:xfrm>
          <a:prstGeom prst="rect">
            <a:avLst/>
          </a:prstGeom>
          <a:noFill/>
          <a:ln>
            <a:noFill/>
          </a:ln>
        </p:spPr>
      </p:pic>
      <p:pic>
        <p:nvPicPr>
          <p:cNvPr id="92" name="Google Shape;92;p17"/>
          <p:cNvPicPr preferRelativeResize="0"/>
          <p:nvPr/>
        </p:nvPicPr>
        <p:blipFill>
          <a:blip r:embed="rId5">
            <a:alphaModFix/>
          </a:blip>
          <a:stretch>
            <a:fillRect/>
          </a:stretch>
        </p:blipFill>
        <p:spPr>
          <a:xfrm>
            <a:off x="2142863" y="2968787"/>
            <a:ext cx="2072050" cy="1554032"/>
          </a:xfrm>
          <a:prstGeom prst="rect">
            <a:avLst/>
          </a:prstGeom>
          <a:noFill/>
          <a:ln>
            <a:noFill/>
          </a:ln>
        </p:spPr>
      </p:pic>
      <p:pic>
        <p:nvPicPr>
          <p:cNvPr id="93" name="Google Shape;93;p17"/>
          <p:cNvPicPr preferRelativeResize="0"/>
          <p:nvPr/>
        </p:nvPicPr>
        <p:blipFill>
          <a:blip r:embed="rId6">
            <a:alphaModFix/>
          </a:blip>
          <a:stretch>
            <a:fillRect/>
          </a:stretch>
        </p:blipFill>
        <p:spPr>
          <a:xfrm>
            <a:off x="4929088" y="2932213"/>
            <a:ext cx="2072050" cy="1554031"/>
          </a:xfrm>
          <a:prstGeom prst="rect">
            <a:avLst/>
          </a:prstGeom>
          <a:noFill/>
          <a:ln>
            <a:noFill/>
          </a:ln>
        </p:spPr>
      </p:pic>
      <p:sp>
        <p:nvSpPr>
          <p:cNvPr id="94" name="Google Shape;94;p17"/>
          <p:cNvSpPr txBox="1"/>
          <p:nvPr/>
        </p:nvSpPr>
        <p:spPr>
          <a:xfrm>
            <a:off x="303125" y="1797475"/>
            <a:ext cx="1775700" cy="35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rPr>
              <a:t>Unoccluded</a:t>
            </a:r>
            <a:endParaRPr>
              <a:solidFill>
                <a:schemeClr val="lt2"/>
              </a:solidFill>
            </a:endParaRPr>
          </a:p>
        </p:txBody>
      </p:sp>
      <p:sp>
        <p:nvSpPr>
          <p:cNvPr id="95" name="Google Shape;95;p17"/>
          <p:cNvSpPr txBox="1"/>
          <p:nvPr/>
        </p:nvSpPr>
        <p:spPr>
          <a:xfrm>
            <a:off x="303125" y="3567775"/>
            <a:ext cx="1775700" cy="35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rPr>
              <a:t>Medium Occlusions</a:t>
            </a:r>
            <a:endParaRPr>
              <a:solidFill>
                <a:schemeClr val="lt2"/>
              </a:solidFill>
            </a:endParaRPr>
          </a:p>
        </p:txBody>
      </p:sp>
      <p:sp>
        <p:nvSpPr>
          <p:cNvPr id="96" name="Google Shape;96;p17"/>
          <p:cNvSpPr txBox="1"/>
          <p:nvPr/>
        </p:nvSpPr>
        <p:spPr>
          <a:xfrm>
            <a:off x="7096550" y="1797500"/>
            <a:ext cx="29073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Low</a:t>
            </a:r>
            <a:r>
              <a:rPr lang="en">
                <a:solidFill>
                  <a:schemeClr val="lt2"/>
                </a:solidFill>
              </a:rPr>
              <a:t> Occlusions</a:t>
            </a:r>
            <a:endParaRPr>
              <a:solidFill>
                <a:schemeClr val="lt2"/>
              </a:solidFill>
            </a:endParaRPr>
          </a:p>
        </p:txBody>
      </p:sp>
      <p:sp>
        <p:nvSpPr>
          <p:cNvPr id="97" name="Google Shape;97;p17"/>
          <p:cNvSpPr txBox="1"/>
          <p:nvPr/>
        </p:nvSpPr>
        <p:spPr>
          <a:xfrm>
            <a:off x="7096550" y="3567775"/>
            <a:ext cx="29073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High</a:t>
            </a:r>
            <a:r>
              <a:rPr lang="en">
                <a:solidFill>
                  <a:schemeClr val="lt2"/>
                </a:solidFill>
              </a:rPr>
              <a:t> Occlusions</a:t>
            </a:r>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Model &amp; Metrics</a:t>
            </a:r>
            <a:endParaRPr/>
          </a:p>
        </p:txBody>
      </p:sp>
      <p:sp>
        <p:nvSpPr>
          <p:cNvPr id="103" name="Google Shape;103;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Best </a:t>
            </a:r>
            <a:r>
              <a:rPr lang="en" sz="1600"/>
              <a:t>Model:</a:t>
            </a:r>
            <a:endParaRPr sz="1600"/>
          </a:p>
          <a:p>
            <a:pPr indent="-317500" lvl="0" marL="457200" rtl="0" algn="l">
              <a:spcBef>
                <a:spcPts val="1600"/>
              </a:spcBef>
              <a:spcAft>
                <a:spcPts val="0"/>
              </a:spcAft>
              <a:buSzPts val="1400"/>
              <a:buChar char="-"/>
            </a:pPr>
            <a:r>
              <a:rPr lang="en" sz="1400"/>
              <a:t>VGG-16 Deep Convolutional Neural Network pre-trained on ImageNet database</a:t>
            </a:r>
            <a:endParaRPr sz="1400"/>
          </a:p>
          <a:p>
            <a:pPr indent="-317500" lvl="0" marL="457200" rtl="0" algn="l">
              <a:spcBef>
                <a:spcPts val="0"/>
              </a:spcBef>
              <a:spcAft>
                <a:spcPts val="0"/>
              </a:spcAft>
              <a:buSzPts val="1400"/>
              <a:buChar char="-"/>
            </a:pPr>
            <a:r>
              <a:rPr lang="en" sz="1400"/>
              <a:t>Last 5 layers unfrozen to allow for additional training on hotel chain database</a:t>
            </a:r>
            <a:endParaRPr sz="1400"/>
          </a:p>
          <a:p>
            <a:pPr indent="0" lvl="0" marL="0" rtl="0" algn="l">
              <a:spcBef>
                <a:spcPts val="1600"/>
              </a:spcBef>
              <a:spcAft>
                <a:spcPts val="0"/>
              </a:spcAft>
              <a:buNone/>
            </a:pPr>
            <a:r>
              <a:rPr lang="en" sz="1600"/>
              <a:t>Metrics:</a:t>
            </a:r>
            <a:endParaRPr sz="1600"/>
          </a:p>
          <a:p>
            <a:pPr indent="-317500" lvl="0" marL="457200" rtl="0" algn="l">
              <a:spcBef>
                <a:spcPts val="1600"/>
              </a:spcBef>
              <a:spcAft>
                <a:spcPts val="0"/>
              </a:spcAft>
              <a:buSzPts val="1400"/>
              <a:buChar char="-"/>
            </a:pPr>
            <a:r>
              <a:rPr lang="en" sz="1400"/>
              <a:t>Precision:</a:t>
            </a:r>
            <a:endParaRPr sz="1400"/>
          </a:p>
          <a:p>
            <a:pPr indent="-317500" lvl="1" marL="914400" rtl="0" algn="l">
              <a:spcBef>
                <a:spcPts val="0"/>
              </a:spcBef>
              <a:spcAft>
                <a:spcPts val="0"/>
              </a:spcAft>
              <a:buSzPts val="1400"/>
              <a:buChar char="-"/>
            </a:pPr>
            <a:r>
              <a:rPr lang="en" sz="1400"/>
              <a:t>What proportion of positive identifications was actually correct?</a:t>
            </a:r>
            <a:endParaRPr sz="1400"/>
          </a:p>
          <a:p>
            <a:pPr indent="-317500" lvl="0" marL="457200" rtl="0" algn="l">
              <a:spcBef>
                <a:spcPts val="0"/>
              </a:spcBef>
              <a:spcAft>
                <a:spcPts val="0"/>
              </a:spcAft>
              <a:buSzPts val="1400"/>
              <a:buChar char="-"/>
            </a:pPr>
            <a:r>
              <a:rPr lang="en" sz="1400"/>
              <a:t>Recall:</a:t>
            </a:r>
            <a:endParaRPr sz="1400"/>
          </a:p>
          <a:p>
            <a:pPr indent="-317500" lvl="1" marL="914400" rtl="0" algn="l">
              <a:spcBef>
                <a:spcPts val="0"/>
              </a:spcBef>
              <a:spcAft>
                <a:spcPts val="0"/>
              </a:spcAft>
              <a:buSzPts val="1400"/>
              <a:buChar char="-"/>
            </a:pPr>
            <a:r>
              <a:rPr lang="en" sz="1400"/>
              <a:t>What proportion of actual positives was identified correctly?</a:t>
            </a:r>
            <a:endParaRPr sz="1400"/>
          </a:p>
          <a:p>
            <a:pPr indent="-317500" lvl="0" marL="457200" rtl="0" algn="l">
              <a:spcBef>
                <a:spcPts val="0"/>
              </a:spcBef>
              <a:spcAft>
                <a:spcPts val="0"/>
              </a:spcAft>
              <a:buSzPts val="1400"/>
              <a:buChar char="-"/>
            </a:pPr>
            <a:r>
              <a:rPr lang="en" sz="1400">
                <a:solidFill>
                  <a:srgbClr val="FF0000"/>
                </a:solidFill>
              </a:rPr>
              <a:t>F1-Score</a:t>
            </a:r>
            <a:r>
              <a:rPr lang="en" sz="1400"/>
              <a:t>:</a:t>
            </a:r>
            <a:endParaRPr sz="1400"/>
          </a:p>
          <a:p>
            <a:pPr indent="-317500" lvl="1" marL="914400" rtl="0" algn="l">
              <a:spcBef>
                <a:spcPts val="0"/>
              </a:spcBef>
              <a:spcAft>
                <a:spcPts val="0"/>
              </a:spcAft>
              <a:buSzPts val="1400"/>
              <a:buChar char="-"/>
            </a:pPr>
            <a:r>
              <a:rPr lang="en"/>
              <a:t>T</a:t>
            </a:r>
            <a:r>
              <a:rPr lang="en" sz="1400"/>
              <a:t>he harmonic mean of Precision and Recall</a:t>
            </a:r>
            <a:endParaRPr sz="1400"/>
          </a:p>
        </p:txBody>
      </p:sp>
      <p:sp>
        <p:nvSpPr>
          <p:cNvPr id="104" name="Google Shape;104;p18"/>
          <p:cNvSpPr txBox="1"/>
          <p:nvPr/>
        </p:nvSpPr>
        <p:spPr>
          <a:xfrm>
            <a:off x="311700" y="4661500"/>
            <a:ext cx="8520600" cy="2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Source: </a:t>
            </a:r>
            <a:r>
              <a:rPr lang="en" sz="1200" u="sng">
                <a:solidFill>
                  <a:schemeClr val="hlink"/>
                </a:solidFill>
                <a:hlinkClick r:id="rId3"/>
              </a:rPr>
              <a:t>Classification: Precision and Recall</a:t>
            </a:r>
            <a:endParaRPr sz="1200">
              <a:solidFill>
                <a:srgbClr val="FFFFFF"/>
              </a:solidFill>
            </a:endParaRPr>
          </a:p>
        </p:txBody>
      </p:sp>
      <p:pic>
        <p:nvPicPr>
          <p:cNvPr id="105" name="Google Shape;105;p18"/>
          <p:cNvPicPr preferRelativeResize="0"/>
          <p:nvPr/>
        </p:nvPicPr>
        <p:blipFill>
          <a:blip r:embed="rId4">
            <a:alphaModFix/>
          </a:blip>
          <a:stretch>
            <a:fillRect/>
          </a:stretch>
        </p:blipFill>
        <p:spPr>
          <a:xfrm>
            <a:off x="5265325" y="445025"/>
            <a:ext cx="2286351" cy="914550"/>
          </a:xfrm>
          <a:prstGeom prst="rect">
            <a:avLst/>
          </a:prstGeom>
          <a:noFill/>
          <a:ln>
            <a:noFill/>
          </a:ln>
        </p:spPr>
      </p:pic>
      <p:pic>
        <p:nvPicPr>
          <p:cNvPr id="106" name="Google Shape;106;p18"/>
          <p:cNvPicPr preferRelativeResize="0"/>
          <p:nvPr/>
        </p:nvPicPr>
        <p:blipFill>
          <a:blip r:embed="rId5">
            <a:alphaModFix/>
          </a:blip>
          <a:stretch>
            <a:fillRect/>
          </a:stretch>
        </p:blipFill>
        <p:spPr>
          <a:xfrm>
            <a:off x="6688650" y="2885725"/>
            <a:ext cx="2143650" cy="1606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12" name="Google Shape;112;p19" title="Chart"/>
          <p:cNvPicPr preferRelativeResize="0"/>
          <p:nvPr/>
        </p:nvPicPr>
        <p:blipFill>
          <a:blip r:embed="rId3">
            <a:alphaModFix/>
          </a:blip>
          <a:stretch>
            <a:fillRect/>
          </a:stretch>
        </p:blipFill>
        <p:spPr>
          <a:xfrm>
            <a:off x="1850775" y="1178050"/>
            <a:ext cx="5442450" cy="3365239"/>
          </a:xfrm>
          <a:prstGeom prst="rect">
            <a:avLst/>
          </a:prstGeom>
          <a:noFill/>
          <a:ln>
            <a:noFill/>
          </a:ln>
        </p:spPr>
      </p:pic>
      <p:cxnSp>
        <p:nvCxnSpPr>
          <p:cNvPr id="113" name="Google Shape;113;p19"/>
          <p:cNvCxnSpPr/>
          <p:nvPr/>
        </p:nvCxnSpPr>
        <p:spPr>
          <a:xfrm>
            <a:off x="2268975" y="2951075"/>
            <a:ext cx="4865100" cy="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a:t>
            </a:r>
            <a:endParaRPr/>
          </a:p>
        </p:txBody>
      </p:sp>
      <p:pic>
        <p:nvPicPr>
          <p:cNvPr id="119" name="Google Shape;119;p20"/>
          <p:cNvPicPr preferRelativeResize="0"/>
          <p:nvPr/>
        </p:nvPicPr>
        <p:blipFill>
          <a:blip r:embed="rId3">
            <a:alphaModFix/>
          </a:blip>
          <a:stretch>
            <a:fillRect/>
          </a:stretch>
        </p:blipFill>
        <p:spPr>
          <a:xfrm>
            <a:off x="228175" y="1600250"/>
            <a:ext cx="2508800" cy="1669925"/>
          </a:xfrm>
          <a:prstGeom prst="rect">
            <a:avLst/>
          </a:prstGeom>
          <a:noFill/>
          <a:ln>
            <a:noFill/>
          </a:ln>
        </p:spPr>
      </p:pic>
      <p:pic>
        <p:nvPicPr>
          <p:cNvPr id="120" name="Google Shape;120;p20"/>
          <p:cNvPicPr preferRelativeResize="0"/>
          <p:nvPr/>
        </p:nvPicPr>
        <p:blipFill>
          <a:blip r:embed="rId4">
            <a:alphaModFix/>
          </a:blip>
          <a:stretch>
            <a:fillRect/>
          </a:stretch>
        </p:blipFill>
        <p:spPr>
          <a:xfrm>
            <a:off x="3174313" y="1600250"/>
            <a:ext cx="2508800" cy="1669922"/>
          </a:xfrm>
          <a:prstGeom prst="rect">
            <a:avLst/>
          </a:prstGeom>
          <a:noFill/>
          <a:ln>
            <a:noFill/>
          </a:ln>
        </p:spPr>
      </p:pic>
      <p:pic>
        <p:nvPicPr>
          <p:cNvPr id="121" name="Google Shape;121;p20"/>
          <p:cNvPicPr preferRelativeResize="0"/>
          <p:nvPr/>
        </p:nvPicPr>
        <p:blipFill>
          <a:blip r:embed="rId5">
            <a:alphaModFix/>
          </a:blip>
          <a:stretch>
            <a:fillRect/>
          </a:stretch>
        </p:blipFill>
        <p:spPr>
          <a:xfrm>
            <a:off x="6120475" y="1600250"/>
            <a:ext cx="2812506" cy="1669925"/>
          </a:xfrm>
          <a:prstGeom prst="rect">
            <a:avLst/>
          </a:prstGeom>
          <a:noFill/>
          <a:ln>
            <a:noFill/>
          </a:ln>
        </p:spPr>
      </p:pic>
      <p:sp>
        <p:nvSpPr>
          <p:cNvPr id="122" name="Google Shape;122;p20"/>
          <p:cNvSpPr txBox="1"/>
          <p:nvPr/>
        </p:nvSpPr>
        <p:spPr>
          <a:xfrm>
            <a:off x="692675" y="3381525"/>
            <a:ext cx="1579800" cy="306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lang="en" sz="1800">
                <a:solidFill>
                  <a:schemeClr val="lt2"/>
                </a:solidFill>
              </a:rPr>
              <a:t>Comfort Inn</a:t>
            </a:r>
            <a:endParaRPr sz="1800">
              <a:solidFill>
                <a:schemeClr val="lt2"/>
              </a:solidFill>
            </a:endParaRPr>
          </a:p>
        </p:txBody>
      </p:sp>
      <p:sp>
        <p:nvSpPr>
          <p:cNvPr id="123" name="Google Shape;123;p20"/>
          <p:cNvSpPr txBox="1"/>
          <p:nvPr/>
        </p:nvSpPr>
        <p:spPr>
          <a:xfrm>
            <a:off x="3690900" y="3381525"/>
            <a:ext cx="1762200" cy="306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lang="en" sz="1800">
                <a:solidFill>
                  <a:schemeClr val="lt2"/>
                </a:solidFill>
              </a:rPr>
              <a:t>Best Western</a:t>
            </a:r>
            <a:endParaRPr sz="1800">
              <a:solidFill>
                <a:schemeClr val="lt2"/>
              </a:solidFill>
            </a:endParaRPr>
          </a:p>
        </p:txBody>
      </p:sp>
      <p:sp>
        <p:nvSpPr>
          <p:cNvPr id="124" name="Google Shape;124;p20"/>
          <p:cNvSpPr txBox="1"/>
          <p:nvPr/>
        </p:nvSpPr>
        <p:spPr>
          <a:xfrm>
            <a:off x="6645625" y="3381525"/>
            <a:ext cx="1762200" cy="306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lang="en" sz="1800">
                <a:solidFill>
                  <a:schemeClr val="lt2"/>
                </a:solidFill>
              </a:rPr>
              <a:t>Hilton</a:t>
            </a:r>
            <a:endParaRPr sz="18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 Comfort Inn</a:t>
            </a:r>
            <a:endParaRPr/>
          </a:p>
        </p:txBody>
      </p:sp>
      <p:pic>
        <p:nvPicPr>
          <p:cNvPr id="130" name="Google Shape;130;p21"/>
          <p:cNvPicPr preferRelativeResize="0"/>
          <p:nvPr/>
        </p:nvPicPr>
        <p:blipFill>
          <a:blip r:embed="rId3">
            <a:alphaModFix/>
          </a:blip>
          <a:stretch>
            <a:fillRect/>
          </a:stretch>
        </p:blipFill>
        <p:spPr>
          <a:xfrm>
            <a:off x="1658450" y="1117063"/>
            <a:ext cx="1953825" cy="3511224"/>
          </a:xfrm>
          <a:prstGeom prst="rect">
            <a:avLst/>
          </a:prstGeom>
          <a:noFill/>
          <a:ln>
            <a:noFill/>
          </a:ln>
        </p:spPr>
      </p:pic>
      <p:pic>
        <p:nvPicPr>
          <p:cNvPr id="131" name="Google Shape;131;p21"/>
          <p:cNvPicPr preferRelativeResize="0"/>
          <p:nvPr/>
        </p:nvPicPr>
        <p:blipFill>
          <a:blip r:embed="rId4">
            <a:alphaModFix/>
          </a:blip>
          <a:stretch>
            <a:fillRect/>
          </a:stretch>
        </p:blipFill>
        <p:spPr>
          <a:xfrm>
            <a:off x="4939400" y="1117075"/>
            <a:ext cx="1953825" cy="35351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